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63" r:id="rId6"/>
    <p:sldId id="258" r:id="rId7"/>
    <p:sldId id="257" r:id="rId8"/>
    <p:sldId id="259" r:id="rId9"/>
    <p:sldId id="260" r:id="rId10"/>
    <p:sldId id="261" r:id="rId11"/>
    <p:sldId id="262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5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DDA4B5-2B06-438C-B5EF-7DE88C33105B}" v="60" dt="2020-01-28T18:02:52.397"/>
    <p1510:client id="{6EF9B8E4-0263-B69D-88FD-33A24BD8976A}" v="28" dt="2020-01-28T17:59:49.4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54915C5-707B-4B29-9E6B-116367F84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070191" cy="6858000"/>
          </a:xfrm>
          <a:custGeom>
            <a:avLst/>
            <a:gdLst>
              <a:gd name="connsiteX0" fmla="*/ 1 w 4061802"/>
              <a:gd name="connsiteY0" fmla="*/ 0 h 6858000"/>
              <a:gd name="connsiteX1" fmla="*/ 4059081 w 4061802"/>
              <a:gd name="connsiteY1" fmla="*/ 0 h 6858000"/>
              <a:gd name="connsiteX2" fmla="*/ 4059081 w 4061802"/>
              <a:gd name="connsiteY2" fmla="*/ 2339825 h 6858000"/>
              <a:gd name="connsiteX3" fmla="*/ 4061802 w 4061802"/>
              <a:gd name="connsiteY3" fmla="*/ 2339683 h 6858000"/>
              <a:gd name="connsiteX4" fmla="*/ 4061802 w 4061802"/>
              <a:gd name="connsiteY4" fmla="*/ 3776054 h 6858000"/>
              <a:gd name="connsiteX5" fmla="*/ 4059081 w 4061802"/>
              <a:gd name="connsiteY5" fmla="*/ 3776199 h 6858000"/>
              <a:gd name="connsiteX6" fmla="*/ 4059081 w 4061802"/>
              <a:gd name="connsiteY6" fmla="*/ 6858000 h 6858000"/>
              <a:gd name="connsiteX7" fmla="*/ 1 w 4061802"/>
              <a:gd name="connsiteY7" fmla="*/ 6858000 h 6858000"/>
              <a:gd name="connsiteX8" fmla="*/ 1 w 4061802"/>
              <a:gd name="connsiteY8" fmla="*/ 3992604 h 6858000"/>
              <a:gd name="connsiteX9" fmla="*/ 0 w 4061802"/>
              <a:gd name="connsiteY9" fmla="*/ 3992604 h 6858000"/>
              <a:gd name="connsiteX10" fmla="*/ 0 w 4061802"/>
              <a:gd name="connsiteY10" fmla="*/ 2552279 h 6858000"/>
              <a:gd name="connsiteX11" fmla="*/ 1 w 4061802"/>
              <a:gd name="connsiteY11" fmla="*/ 2552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1802" h="6858000">
                <a:moveTo>
                  <a:pt x="1" y="0"/>
                </a:moveTo>
                <a:lnTo>
                  <a:pt x="4059081" y="0"/>
                </a:lnTo>
                <a:lnTo>
                  <a:pt x="4059081" y="2339825"/>
                </a:lnTo>
                <a:lnTo>
                  <a:pt x="4061802" y="2339683"/>
                </a:lnTo>
                <a:lnTo>
                  <a:pt x="4061802" y="3776054"/>
                </a:lnTo>
                <a:lnTo>
                  <a:pt x="4059081" y="3776199"/>
                </a:lnTo>
                <a:lnTo>
                  <a:pt x="4059081" y="6858000"/>
                </a:lnTo>
                <a:lnTo>
                  <a:pt x="1" y="6858000"/>
                </a:lnTo>
                <a:lnTo>
                  <a:pt x="1" y="3992604"/>
                </a:lnTo>
                <a:lnTo>
                  <a:pt x="0" y="3992604"/>
                </a:lnTo>
                <a:lnTo>
                  <a:pt x="0" y="2552279"/>
                </a:lnTo>
                <a:lnTo>
                  <a:pt x="1" y="255227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8E032-9914-4C00-B51A-C2DA16271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1733" cy="68580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43B4841E-E6B6-48C3-BA02-F73659C6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802" y="1"/>
            <a:ext cx="8130198" cy="6857999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FDE7575-AF3E-4F89-8835-B1C6F38F7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2792" y="1213758"/>
            <a:ext cx="6093596" cy="4430485"/>
          </a:xfrm>
        </p:spPr>
        <p:txBody>
          <a:bodyPr anchor="ctr">
            <a:normAutofit/>
          </a:bodyPr>
          <a:lstStyle/>
          <a:p>
            <a:pPr algn="l"/>
            <a:r>
              <a:rPr lang="en-US" sz="6600"/>
              <a:t>Mandelbrot fractal plotter and Julia set plotter.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D5902D1-4872-4BAD-8683-953D71974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328" y="1213758"/>
            <a:ext cx="3078739" cy="4430485"/>
          </a:xfrm>
        </p:spPr>
        <p:txBody>
          <a:bodyPr anchor="ctr">
            <a:normAutofit/>
          </a:bodyPr>
          <a:lstStyle/>
          <a:p>
            <a:pPr algn="l"/>
            <a:r>
              <a:rPr lang="en-US" sz="2400">
                <a:solidFill>
                  <a:srgbClr val="FFFFFF"/>
                </a:solidFill>
              </a:rPr>
              <a:t>Theoretical</a:t>
            </a:r>
            <a:br>
              <a:rPr lang="en-US" sz="2400">
                <a:solidFill>
                  <a:srgbClr val="FFFFFF"/>
                </a:solidFill>
              </a:rPr>
            </a:br>
            <a:r>
              <a:rPr lang="en-US" sz="2400">
                <a:solidFill>
                  <a:srgbClr val="FFFFFF"/>
                </a:solidFill>
              </a:rPr>
              <a:t>Introduction to topic</a:t>
            </a:r>
            <a:br>
              <a:rPr lang="en-US" sz="2400">
                <a:solidFill>
                  <a:srgbClr val="FFFFFF"/>
                </a:solidFill>
              </a:rPr>
            </a:b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25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BB0E31-7DA5-4005-82B6-F8F125046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79" y="364958"/>
            <a:ext cx="6345302" cy="1271337"/>
          </a:xfrm>
        </p:spPr>
        <p:txBody>
          <a:bodyPr/>
          <a:lstStyle/>
          <a:p>
            <a:r>
              <a:rPr lang="en-US">
                <a:latin typeface="Curlz MT" panose="04040404050702020202" pitchFamily="82" charset="0"/>
                <a:ea typeface="STXingkai" panose="020B0503020204020204" pitchFamily="2" charset="-122"/>
              </a:rPr>
              <a:t>IT IS ALL ABOUT </a:t>
            </a:r>
            <a:r>
              <a:rPr lang="en-US" u="sng">
                <a:latin typeface="Curlz MT" panose="04040404050702020202" pitchFamily="82" charset="0"/>
                <a:ea typeface="STXingkai" panose="020B0503020204020204" pitchFamily="2" charset="-122"/>
              </a:rPr>
              <a:t>ITERATION </a:t>
            </a:r>
            <a:br>
              <a:rPr lang="en-US">
                <a:latin typeface="Curlz MT" panose="04040404050702020202" pitchFamily="82" charset="0"/>
                <a:ea typeface="STXingkai" panose="020B0503020204020204" pitchFamily="2" charset="-122"/>
              </a:rPr>
            </a:br>
            <a:r>
              <a:rPr lang="en-US">
                <a:latin typeface="Curlz MT" panose="04040404050702020202" pitchFamily="82" charset="0"/>
                <a:ea typeface="STXingkai" panose="020B0503020204020204" pitchFamily="2" charset="-122"/>
              </a:rPr>
              <a:t>AND </a:t>
            </a:r>
            <a:r>
              <a:rPr lang="en-US" u="sng">
                <a:latin typeface="Curlz MT" panose="04040404050702020202" pitchFamily="82" charset="0"/>
                <a:ea typeface="STXingkai" panose="020B0503020204020204" pitchFamily="2" charset="-122"/>
              </a:rPr>
              <a:t>squaring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046276C-CC1E-4002-A791-918FF327A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2709053"/>
            <a:ext cx="6345301" cy="2584842"/>
          </a:xfrm>
        </p:spPr>
        <p:txBody>
          <a:bodyPr/>
          <a:lstStyle/>
          <a:p>
            <a:r>
              <a:rPr lang="en-US"/>
              <a:t>The Mandelbrot set is the set of complex numbers c</a:t>
            </a:r>
            <a:br>
              <a:rPr lang="en-US"/>
            </a:br>
            <a:r>
              <a:rPr lang="en-US"/>
              <a:t>for which the function</a:t>
            </a:r>
          </a:p>
          <a:p>
            <a:endParaRPr lang="en-US"/>
          </a:p>
          <a:p>
            <a:r>
              <a:rPr lang="en-US"/>
              <a:t> does not diverge when iterated from </a:t>
            </a: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58746C43-18A8-4318-B777-CF5F9E445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280" y="3429000"/>
            <a:ext cx="2622341" cy="469233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6C943A0E-C550-4EB1-9EAC-76FB9DF38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935" y="4383563"/>
            <a:ext cx="1353030" cy="469233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47498E3-173A-489C-8FED-A65D65391F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71"/>
          <a:stretch/>
        </p:blipFill>
        <p:spPr>
          <a:xfrm>
            <a:off x="6645253" y="364958"/>
            <a:ext cx="5021368" cy="512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6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C6A394-B256-4216-9846-E9AFD8E20C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/>
              <a:t>Technical</a:t>
            </a:r>
            <a:br>
              <a:rPr lang="pl-PL"/>
            </a:br>
            <a:r>
              <a:rPr lang="pl-PL" err="1"/>
              <a:t>implementation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EC0F6FC-16E0-43DE-A950-9887690113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err="1"/>
              <a:t>Rust</a:t>
            </a:r>
            <a:r>
              <a:rPr lang="pl-PL"/>
              <a:t>? </a:t>
            </a:r>
            <a:r>
              <a:rPr lang="pl-PL" err="1"/>
              <a:t>Shaders</a:t>
            </a:r>
            <a:r>
              <a:rPr lang="pl-PL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30002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descr="Felowship of">
            <a:extLst>
              <a:ext uri="{FF2B5EF4-FFF2-40B4-BE49-F238E27FC236}">
                <a16:creationId xmlns:a16="http://schemas.microsoft.com/office/drawing/2014/main" id="{5886FBF4-9E8C-4D75-9102-4AEEAE488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387" y="708102"/>
            <a:ext cx="10396882" cy="1151965"/>
          </a:xfrm>
        </p:spPr>
        <p:txBody>
          <a:bodyPr/>
          <a:lstStyle/>
          <a:p>
            <a:r>
              <a:rPr lang="en-US"/>
              <a:t>Fellowship of the </a:t>
            </a:r>
            <a:r>
              <a:rPr lang="en-US" err="1"/>
              <a:t>madelbrot</a:t>
            </a:r>
            <a:endParaRPr lang="en-US"/>
          </a:p>
        </p:txBody>
      </p:sp>
      <p:pic>
        <p:nvPicPr>
          <p:cNvPr id="5" name="Symbol zastępczy zawartości 4" descr="Obraz zawierający osoba, siedzi, kobieta, laptop&#10;&#10;Opis wygenerowany automatycznie">
            <a:extLst>
              <a:ext uri="{FF2B5EF4-FFF2-40B4-BE49-F238E27FC236}">
                <a16:creationId xmlns:a16="http://schemas.microsoft.com/office/drawing/2014/main" id="{509F2AC5-4136-4E9E-9688-00E033535FF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07196" y="2063750"/>
            <a:ext cx="7264262" cy="4086148"/>
          </a:xfrm>
        </p:spPr>
      </p:pic>
    </p:spTree>
    <p:extLst>
      <p:ext uri="{BB962C8B-B14F-4D97-AF65-F5344CB8AC3E}">
        <p14:creationId xmlns:p14="http://schemas.microsoft.com/office/powerpoint/2010/main" val="648355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8734E0-E288-4FB0-B969-7B1DB86D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70164"/>
            <a:ext cx="10396882" cy="1573776"/>
          </a:xfrm>
        </p:spPr>
        <p:txBody>
          <a:bodyPr>
            <a:normAutofit fontScale="90000"/>
          </a:bodyPr>
          <a:lstStyle/>
          <a:p>
            <a:r>
              <a:rPr lang="en-US">
                <a:latin typeface="New Walt Disney UI" panose="02000500000000000000" pitchFamily="2" charset="0"/>
              </a:rPr>
              <a:t>That is how we worked together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A55A19BA-F6B0-46A4-A1F1-EE4A246BD06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r="34074" b="15156"/>
          <a:stretch/>
        </p:blipFill>
        <p:spPr>
          <a:xfrm>
            <a:off x="2200362" y="1372847"/>
            <a:ext cx="7168055" cy="4934435"/>
          </a:xfr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EDAAF61-D7F1-468B-A719-95FC08267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448" y="1372847"/>
            <a:ext cx="2814204" cy="209376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4D2E103A-95A1-4CB6-A7E3-B60A0E55E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633" y="3496778"/>
            <a:ext cx="2616005" cy="1517283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DA65996B-C034-4E04-B601-C161FFF9F1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823"/>
          <a:stretch/>
        </p:blipFill>
        <p:spPr>
          <a:xfrm>
            <a:off x="8621598" y="4843976"/>
            <a:ext cx="3011054" cy="149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40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C21F7E-0014-442C-9EC8-44DF88885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106332"/>
            <a:ext cx="10394708" cy="1265767"/>
          </a:xfrm>
        </p:spPr>
        <p:txBody>
          <a:bodyPr>
            <a:normAutofit/>
          </a:bodyPr>
          <a:lstStyle/>
          <a:p>
            <a:pPr algn="ctr"/>
            <a:r>
              <a:rPr lang="en-US"/>
              <a:t>And this is the first meeting with dr. </a:t>
            </a:r>
            <a:r>
              <a:rPr lang="en-US" err="1"/>
              <a:t>Naskręcki</a:t>
            </a:r>
            <a:r>
              <a:rPr lang="en-US"/>
              <a:t> </a:t>
            </a:r>
            <a:br>
              <a:rPr lang="en-US"/>
            </a:br>
            <a:r>
              <a:rPr lang="en-US"/>
              <a:t>concerning our presentation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081C721-4CA7-46FC-AA79-F4CEFB07124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52F102F-5050-481F-8301-2AAFB28EC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25990" y="-656844"/>
            <a:ext cx="4079148" cy="544720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69331B1-7BDF-477D-8844-C55EA6BB6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19027" y="1038396"/>
            <a:ext cx="2489708" cy="2489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6794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4ECC5E-FDC8-48A4-B426-670A11B5C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-212647" y="691560"/>
            <a:ext cx="10878304" cy="3473465"/>
          </a:xfrm>
        </p:spPr>
        <p:txBody>
          <a:bodyPr>
            <a:normAutofit/>
          </a:bodyPr>
          <a:lstStyle/>
          <a:p>
            <a:r>
              <a:rPr lang="en-US" sz="9600"/>
              <a:t>Let’s take zoom on it</a:t>
            </a:r>
          </a:p>
        </p:txBody>
      </p:sp>
    </p:spTree>
    <p:extLst>
      <p:ext uri="{BB962C8B-B14F-4D97-AF65-F5344CB8AC3E}">
        <p14:creationId xmlns:p14="http://schemas.microsoft.com/office/powerpoint/2010/main" val="429078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5D53FA6-509A-4102-B617-EB79FCAB5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09240" y="-1427249"/>
            <a:ext cx="6320674" cy="917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42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412F17E-378A-48DF-A7D0-616F75D5C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6" name="Freeform 11">
            <a:extLst>
              <a:ext uri="{FF2B5EF4-FFF2-40B4-BE49-F238E27FC236}">
                <a16:creationId xmlns:a16="http://schemas.microsoft.com/office/drawing/2014/main" id="{908915DF-1091-4602-9B1A-C06774398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6CFA88D5-4955-401D-884D-20970DD4E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eeform 25">
            <a:extLst>
              <a:ext uri="{FF2B5EF4-FFF2-40B4-BE49-F238E27FC236}">
                <a16:creationId xmlns:a16="http://schemas.microsoft.com/office/drawing/2014/main" id="{164D267B-C17A-4774-88F8-99CC562E3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C1C5AED6-50C3-434F-B16D-A7A833763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4" name="5-Point Star 24">
            <a:extLst>
              <a:ext uri="{FF2B5EF4-FFF2-40B4-BE49-F238E27FC236}">
                <a16:creationId xmlns:a16="http://schemas.microsoft.com/office/drawing/2014/main" id="{AFF213A5-1AFF-47E9-83C0-F71BD7388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C64A235-91A1-4814-B8ED-7C5A181BE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C8AAB92-DA6C-41BE-BB20-272A1C1D2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954" y="457201"/>
            <a:ext cx="11261749" cy="3343894"/>
          </a:xfrm>
          <a:prstGeom prst="rect">
            <a:avLst/>
          </a:prstGeom>
          <a:solidFill>
            <a:schemeClr val="bg1"/>
          </a:solidFill>
          <a:ln w="57150" cmpd="thinThick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2CF51439-4EBD-49E0-9AE7-22085B51BC1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/>
          <a:srcRect t="28281"/>
          <a:stretch/>
        </p:blipFill>
        <p:spPr>
          <a:xfrm>
            <a:off x="6153345" y="691546"/>
            <a:ext cx="5343990" cy="2874505"/>
          </a:xfrm>
          <a:prstGeom prst="rect">
            <a:avLst/>
          </a:prstGeom>
        </p:spPr>
      </p:pic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9AD45EC-5A44-453E-9EA7-6D5D9C3E3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6974"/>
            <a:ext cx="12188952" cy="260102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BD782F3-F762-45EF-A88F-C9996D2F8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2134" y="4491323"/>
            <a:ext cx="12201086" cy="0"/>
          </a:xfrm>
          <a:prstGeom prst="line">
            <a:avLst/>
          </a:pr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FBE4D447-00B9-4FA4-B544-5A9A107EF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12" y="4714814"/>
            <a:ext cx="10818199" cy="10752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/>
              <a:t>This is our second consultation</a:t>
            </a:r>
          </a:p>
        </p:txBody>
      </p:sp>
      <p:sp>
        <p:nvSpPr>
          <p:cNvPr id="34" name="5-Point Star 8">
            <a:extLst>
              <a:ext uri="{FF2B5EF4-FFF2-40B4-BE49-F238E27FC236}">
                <a16:creationId xmlns:a16="http://schemas.microsoft.com/office/drawing/2014/main" id="{ABEDB6CB-7FA6-40C1-B974-86D579153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03408" y="6388943"/>
            <a:ext cx="373049" cy="37304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lumMod val="65000"/>
              <a:lumOff val="35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81DFEF87-5F1C-45AF-9FC5-484E0428250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5"/>
          <a:srcRect t="11307" b="16974"/>
          <a:stretch/>
        </p:blipFill>
        <p:spPr>
          <a:xfrm>
            <a:off x="685913" y="691545"/>
            <a:ext cx="5343988" cy="287450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51316B2-AE4F-4DFD-9A99-A6E20023A056}"/>
              </a:ext>
            </a:extLst>
          </p:cNvPr>
          <p:cNvSpPr txBox="1"/>
          <p:nvPr/>
        </p:nvSpPr>
        <p:spPr>
          <a:xfrm>
            <a:off x="3828815" y="1483415"/>
            <a:ext cx="389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i="1">
                <a:latin typeface="New Walt Disney UI" panose="02000500000000000000" pitchFamily="2" charset="0"/>
              </a:rPr>
              <a:t>More serious one</a:t>
            </a:r>
          </a:p>
        </p:txBody>
      </p:sp>
    </p:spTree>
    <p:extLst>
      <p:ext uri="{BB962C8B-B14F-4D97-AF65-F5344CB8AC3E}">
        <p14:creationId xmlns:p14="http://schemas.microsoft.com/office/powerpoint/2010/main" val="3620677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27CB7B-BB5B-455B-B883-C190EDC060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 is Mandelbrot set?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7FDD97C-0D37-4C23-9CC2-8D3898A0B7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Let’s get serious, ladies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869171D-2ED3-4313-8F7C-5D541672C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05038">
            <a:off x="263922" y="2522574"/>
            <a:ext cx="6632665" cy="29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96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3CD781F-F935-4310-9C70-32C9B03A1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389415A-F11F-49E4-B0C5-CF7FF9C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7" name="Rectangle 16">
              <a:extLst>
                <a:ext uri="{FF2B5EF4-FFF2-40B4-BE49-F238E27FC236}">
                  <a16:creationId xmlns:a16="http://schemas.microsoft.com/office/drawing/2014/main" id="{91A09D7C-72C0-44A7-95A9-038C62939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B1A95B7-C468-4483-B6EA-858374AB5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D68F968-C120-4C1E-B281-A62213BD2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9C3D9208-9281-49D2-B692-37A3E938E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2" y="144405"/>
            <a:ext cx="4951408" cy="11519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Mandelbrot set is the set of complex numbers 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B64608C-B91C-4487-9533-EC2CA7F62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2" y="1572127"/>
            <a:ext cx="4951410" cy="36235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>
                <a:latin typeface="Cavolini" panose="020B0502040204020203" pitchFamily="66" charset="0"/>
                <a:cs typeface="Cavolini" panose="020B0502040204020203" pitchFamily="66" charset="0"/>
              </a:rPr>
              <a:t>So to characterize a single complex number, we need two axes, SO OUR CODE , WHICH  DRAWS MANDELROT GRAPH WILL BE </a:t>
            </a:r>
            <a:br>
              <a:rPr lang="en-US">
                <a:latin typeface="Cavolini" panose="020B0502040204020203" pitchFamily="66" charset="0"/>
                <a:cs typeface="Cavolini" panose="020B0502040204020203" pitchFamily="66" charset="0"/>
              </a:rPr>
            </a:br>
            <a:r>
              <a:rPr lang="en-US">
                <a:latin typeface="Cavolini" panose="020B0502040204020203" pitchFamily="66" charset="0"/>
                <a:cs typeface="Cavolini" panose="020B0502040204020203" pitchFamily="66" charset="0"/>
              </a:rPr>
              <a:t>2-DIMENSIONAL,  AS YOU SEE LATER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>
                <a:latin typeface="Cavolini" panose="020B0502040204020203" pitchFamily="66" charset="0"/>
                <a:cs typeface="Cavolini" panose="020B0502040204020203" pitchFamily="66" charset="0"/>
              </a:rPr>
              <a:t>I IS A CONSTANT WHERE I^2 = -1, </a:t>
            </a:r>
            <a:br>
              <a:rPr lang="en-US">
                <a:latin typeface="Cavolini" panose="020B0502040204020203" pitchFamily="66" charset="0"/>
                <a:cs typeface="Cavolini" panose="020B0502040204020203" pitchFamily="66" charset="0"/>
              </a:rPr>
            </a:br>
            <a:r>
              <a:rPr lang="en-US">
                <a:latin typeface="Cavolini" panose="020B0502040204020203" pitchFamily="66" charset="0"/>
                <a:cs typeface="Cavolini" panose="020B0502040204020203" pitchFamily="66" charset="0"/>
              </a:rPr>
              <a:t>     A &amp; b ARE REAL NUBERS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>
              <a:latin typeface="Monotype Corsiva" panose="03010101010201010101" pitchFamily="66" charset="0"/>
              <a:cs typeface="TH SarabunPSK" panose="020B0502040204020203" pitchFamily="34" charset="-34"/>
            </a:endParaRPr>
          </a:p>
        </p:txBody>
      </p:sp>
      <p:pic>
        <p:nvPicPr>
          <p:cNvPr id="9" name="Symbol zastępczy obrazu 5" descr="Obraz zawierający tekst&#10;&#10;Opis wygenerowany automatycznie">
            <a:extLst>
              <a:ext uri="{FF2B5EF4-FFF2-40B4-BE49-F238E27FC236}">
                <a16:creationId xmlns:a16="http://schemas.microsoft.com/office/drawing/2014/main" id="{F71B5D30-E2AE-4CA1-8C9D-ADD40A99007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4410" r="4" b="4"/>
          <a:stretch/>
        </p:blipFill>
        <p:spPr>
          <a:xfrm>
            <a:off x="6266057" y="181103"/>
            <a:ext cx="5310189" cy="5301586"/>
          </a:xfrm>
          <a:prstGeom prst="rect">
            <a:avLst/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D9F9A431-559E-4E0C-ADC6-5651B9B7737A}"/>
              </a:ext>
            </a:extLst>
          </p:cNvPr>
          <p:cNvSpPr/>
          <p:nvPr/>
        </p:nvSpPr>
        <p:spPr>
          <a:xfrm>
            <a:off x="205917" y="1339284"/>
            <a:ext cx="58884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C65A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 remind you what complex number is</a:t>
            </a:r>
            <a:endParaRPr lang="pl-PL" sz="2800" b="0" cap="none" spc="0">
              <a:ln w="0"/>
              <a:solidFill>
                <a:srgbClr val="C65A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Obraz 11" descr="Obraz zawierający nóż, stół&#10;&#10;Opis wygenerowany automatycznie">
            <a:extLst>
              <a:ext uri="{FF2B5EF4-FFF2-40B4-BE49-F238E27FC236}">
                <a16:creationId xmlns:a16="http://schemas.microsoft.com/office/drawing/2014/main" id="{B8760B71-5D9E-4360-95B5-E8D9BD69E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736" y="4293960"/>
            <a:ext cx="31750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908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49970333F1AC84D9F424F14C6D87282" ma:contentTypeVersion="9" ma:contentTypeDescription="Utwórz nowy dokument." ma:contentTypeScope="" ma:versionID="1c28704b9109d9f0b3230b656e8242d8">
  <xsd:schema xmlns:xsd="http://www.w3.org/2001/XMLSchema" xmlns:xs="http://www.w3.org/2001/XMLSchema" xmlns:p="http://schemas.microsoft.com/office/2006/metadata/properties" xmlns:ns3="b637a855-0023-4d33-9d3b-0bf0124c1404" xmlns:ns4="898302fd-0b9b-47c8-a513-4f1b28635615" targetNamespace="http://schemas.microsoft.com/office/2006/metadata/properties" ma:root="true" ma:fieldsID="1a3a9b1818f605dcb692c400ffbaf6df" ns3:_="" ns4:_="">
    <xsd:import namespace="b637a855-0023-4d33-9d3b-0bf0124c1404"/>
    <xsd:import namespace="898302fd-0b9b-47c8-a513-4f1b2863561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7a855-0023-4d33-9d3b-0bf0124c14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8302fd-0b9b-47c8-a513-4f1b2863561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595E18-3591-49FA-80B0-686A131019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64A3E-419E-4317-A1ED-C95FD968EB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37a855-0023-4d33-9d3b-0bf0124c1404"/>
    <ds:schemaRef ds:uri="898302fd-0b9b-47c8-a513-4f1b286356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363DC8-12B0-4CDA-A887-3E59951B039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11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Wydarzenie główne</vt:lpstr>
      <vt:lpstr>Mandelbrot fractal plotter and Julia set plotter.</vt:lpstr>
      <vt:lpstr>Fellowship of the madelbrot</vt:lpstr>
      <vt:lpstr>That is how we worked together</vt:lpstr>
      <vt:lpstr>And this is the first meeting with dr. Naskręcki  concerning our presentation</vt:lpstr>
      <vt:lpstr>Let’s take zoom on it</vt:lpstr>
      <vt:lpstr>Prezentacja programu PowerPoint</vt:lpstr>
      <vt:lpstr>This is our second consultation</vt:lpstr>
      <vt:lpstr>What is Mandelbrot set?</vt:lpstr>
      <vt:lpstr>Mandelbrot set is the set of complex numbers </vt:lpstr>
      <vt:lpstr>IT IS ALL ABOUT ITERATION  AND squaring</vt:lpstr>
      <vt:lpstr>Technical implementation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Mandelbrot fractal plotter and Julia set plotter.</dc:title>
  <dc:creator>Grzegorz Kozak</dc:creator>
  <cp:revision>3</cp:revision>
  <dcterms:created xsi:type="dcterms:W3CDTF">2020-01-28T16:56:06Z</dcterms:created>
  <dcterms:modified xsi:type="dcterms:W3CDTF">2020-01-28T18:03:47Z</dcterms:modified>
</cp:coreProperties>
</file>